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21"/>
  </p:notesMasterIdLst>
  <p:sldIdLst>
    <p:sldId id="712" r:id="rId2"/>
    <p:sldId id="719" r:id="rId3"/>
    <p:sldId id="732" r:id="rId4"/>
    <p:sldId id="733" r:id="rId5"/>
    <p:sldId id="734" r:id="rId6"/>
    <p:sldId id="736" r:id="rId7"/>
    <p:sldId id="735" r:id="rId8"/>
    <p:sldId id="737" r:id="rId9"/>
    <p:sldId id="738" r:id="rId10"/>
    <p:sldId id="739" r:id="rId11"/>
    <p:sldId id="740" r:id="rId12"/>
    <p:sldId id="741" r:id="rId13"/>
    <p:sldId id="743" r:id="rId14"/>
    <p:sldId id="745" r:id="rId15"/>
    <p:sldId id="744" r:id="rId16"/>
    <p:sldId id="746" r:id="rId17"/>
    <p:sldId id="747" r:id="rId18"/>
    <p:sldId id="748" r:id="rId19"/>
    <p:sldId id="749" r:id="rId20"/>
  </p:sldIdLst>
  <p:sldSz cx="12192000" cy="6858000"/>
  <p:notesSz cx="6797675" cy="9926638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B6CA"/>
    <a:srgbClr val="5B9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94660"/>
  </p:normalViewPr>
  <p:slideViewPr>
    <p:cSldViewPr>
      <p:cViewPr varScale="1">
        <p:scale>
          <a:sx n="88" d="100"/>
          <a:sy n="88" d="100"/>
        </p:scale>
        <p:origin x="44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900C6-7D06-4E46-AC87-31D71DF25E75}" type="datetimeFigureOut">
              <a:rPr lang="ko-KR" altLang="en-US" smtClean="0"/>
              <a:t>2016-09-21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DE28-7A5A-4D67-B5C3-1626F8D0A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33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32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7" y="1676400"/>
            <a:ext cx="10972801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74401" y="6883401"/>
            <a:ext cx="1117600" cy="1333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6499" y="6464301"/>
            <a:ext cx="5181600" cy="14922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0355" y="6464301"/>
            <a:ext cx="450850" cy="149224"/>
          </a:xfrm>
          <a:prstGeom prst="rect">
            <a:avLst/>
          </a:prstGeom>
        </p:spPr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7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489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654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654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654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654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654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654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654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654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21498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"/>
            <a:ext cx="12229425" cy="4203865"/>
          </a:xfrm>
          <a:prstGeom prst="rect">
            <a:avLst/>
          </a:prstGeom>
        </p:spPr>
      </p:pic>
      <p:sp>
        <p:nvSpPr>
          <p:cNvPr id="12" name="Rectangle 6"/>
          <p:cNvSpPr/>
          <p:nvPr userDrawn="1"/>
        </p:nvSpPr>
        <p:spPr>
          <a:xfrm>
            <a:off x="1" y="4183289"/>
            <a:ext cx="12230400" cy="714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 sz="1800">
              <a:solidFill>
                <a:srgbClr val="FFFFFF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6" t="39574" r="51740" b="52483"/>
          <a:stretch/>
        </p:blipFill>
        <p:spPr>
          <a:xfrm>
            <a:off x="9079632" y="5974126"/>
            <a:ext cx="2529537" cy="544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1521" y="2174242"/>
            <a:ext cx="10600266" cy="1365071"/>
          </a:xfrm>
        </p:spPr>
        <p:txBody>
          <a:bodyPr anchor="b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31521" y="3603861"/>
            <a:ext cx="10600266" cy="528533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0"/>
          </p:nvPr>
        </p:nvSpPr>
        <p:spPr>
          <a:xfrm>
            <a:off x="731521" y="4785156"/>
            <a:ext cx="10600266" cy="672286"/>
          </a:xfrm>
        </p:spPr>
        <p:txBody>
          <a:bodyPr anchor="b" anchorCtr="0"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03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696961" y="1125538"/>
            <a:ext cx="10711679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1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/>
          <a:srcRect b="66798"/>
          <a:stretch/>
        </p:blipFill>
        <p:spPr>
          <a:xfrm>
            <a:off x="-1835" y="-297"/>
            <a:ext cx="12195668" cy="227716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087063" y="1420070"/>
            <a:ext cx="9495606" cy="61560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dirty="0" smtClean="0"/>
              <a:t> </a:t>
            </a:r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>
          <a:xfrm>
            <a:off x="2089859" y="2348880"/>
            <a:ext cx="9318780" cy="388840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67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99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완전 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09330" y="692696"/>
            <a:ext cx="10973339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9691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4611" cy="6857999"/>
          </a:xfrm>
          <a:prstGeom prst="rect">
            <a:avLst/>
          </a:prstGeom>
        </p:spPr>
      </p:pic>
      <p:pic>
        <p:nvPicPr>
          <p:cNvPr id="8194" name="Picture 2" descr="E:\굿모닝아이텍로고_png파일\굿모닝아이텍_국문로고_가로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869" y="476672"/>
            <a:ext cx="2033923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8061" y="3068639"/>
            <a:ext cx="8099369" cy="720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중간 </a:t>
            </a:r>
            <a:r>
              <a:rPr lang="ko-KR" altLang="en-US" dirty="0" err="1" smtClean="0"/>
              <a:t>챕터</a:t>
            </a:r>
            <a:r>
              <a:rPr lang="ko-KR" altLang="en-US" dirty="0" smtClean="0"/>
              <a:t> 제목을 쓰세요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48060" y="2586390"/>
            <a:ext cx="6363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1"/>
                </a:solidFill>
                <a:latin typeface="+mn-ea"/>
                <a:ea typeface="+mn-ea"/>
              </a:rPr>
              <a:t>Cisco UCS Server + GIT Solutions</a:t>
            </a:r>
            <a:r>
              <a:rPr lang="en-US" altLang="ko-KR" sz="1600" baseline="0" dirty="0" smtClean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r>
              <a:rPr lang="ko-KR" altLang="en-US" sz="1600" smtClean="0">
                <a:solidFill>
                  <a:schemeClr val="accent1"/>
                </a:solidFill>
                <a:latin typeface="+mn-ea"/>
                <a:ea typeface="+mn-ea"/>
              </a:rPr>
              <a:t>혁신적인 </a:t>
            </a:r>
            <a:r>
              <a:rPr lang="en-US" altLang="ko-KR" sz="1600" dirty="0" smtClean="0">
                <a:solidFill>
                  <a:schemeClr val="accent1"/>
                </a:solidFill>
                <a:latin typeface="+mn-ea"/>
                <a:ea typeface="+mn-ea"/>
              </a:rPr>
              <a:t>Data Center </a:t>
            </a:r>
            <a:r>
              <a:rPr lang="ko-KR" altLang="en-US" sz="1600" smtClean="0">
                <a:solidFill>
                  <a:schemeClr val="accent1"/>
                </a:solidFill>
                <a:latin typeface="+mn-ea"/>
                <a:ea typeface="+mn-ea"/>
              </a:rPr>
              <a:t>구성 방안</a:t>
            </a:r>
            <a:endParaRPr lang="ko-KR" altLang="en-US" sz="1600" dirty="0" smtClean="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3616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 제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4611" cy="6858000"/>
          </a:xfrm>
          <a:prstGeom prst="rect">
            <a:avLst/>
          </a:prstGeom>
        </p:spPr>
      </p:pic>
      <p:pic>
        <p:nvPicPr>
          <p:cNvPr id="8" name="Picture 2" descr="E:\굿모닝아이텍로고_png파일\굿모닝아이텍_국문로고_가로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0" y="332656"/>
            <a:ext cx="2033923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348061" y="3068639"/>
            <a:ext cx="8099369" cy="17285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중간 </a:t>
            </a:r>
            <a:r>
              <a:rPr lang="ko-KR" altLang="en-US" dirty="0" err="1" smtClean="0"/>
              <a:t>챕터의</a:t>
            </a:r>
            <a:r>
              <a:rPr lang="ko-KR" altLang="en-US" dirty="0" smtClean="0"/>
              <a:t> 제목을 쓰세요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48060" y="2586390"/>
            <a:ext cx="600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IoT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Big Data Trends &amp;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</a:rPr>
              <a:t>GIT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SCAF-G 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Blue</a:t>
            </a:r>
            <a:r>
              <a:rPr lang="en-US" altLang="ko-KR" sz="1600" b="1" dirty="0" smtClean="0"/>
              <a:t>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Solutions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24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" y="6492877"/>
            <a:ext cx="12192000" cy="365125"/>
          </a:xfrm>
          <a:prstGeom prst="rect">
            <a:avLst/>
          </a:prstGeom>
        </p:spPr>
        <p:txBody>
          <a:bodyPr/>
          <a:lstStyle>
            <a:lvl1pPr algn="ctr">
              <a:defRPr sz="900"/>
            </a:lvl1pPr>
          </a:lstStyle>
          <a:p>
            <a:fld id="{C91F1D1E-84C8-4DA9-9D54-F5C69B4EEA8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60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788144" y="624273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14367" y="6434705"/>
            <a:ext cx="2743200" cy="365125"/>
          </a:xfrm>
          <a:prstGeom prst="rect">
            <a:avLst/>
          </a:prstGeom>
        </p:spPr>
        <p:txBody>
          <a:bodyPr/>
          <a:lstStyle/>
          <a:p>
            <a:fld id="{3D8F47CE-E009-47A1-B8FD-41FFB26FF7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637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835" y="-297"/>
            <a:ext cx="12195668" cy="685859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5922715" y="6495148"/>
            <a:ext cx="346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16112852-F243-4FE9-8B94-4E85EA85C777}" type="slidenum"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pPr algn="ctr"/>
              <a:t>‹#›</a:t>
            </a:fld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2" descr="D:\@ 전영주\01_업무\04_문서\04_제안서\102_굿모닝아이텍 템플릿\for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90" y="6528746"/>
            <a:ext cx="1854907" cy="23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@ 전영주\01_업무\02_편집\03_굿모닝아이텍로고\01_git로고\최종\GIT_국문가로로고png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3" y="6533281"/>
            <a:ext cx="1538441" cy="19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개체 틀 4"/>
          <p:cNvSpPr>
            <a:spLocks noGrp="1"/>
          </p:cNvSpPr>
          <p:nvPr>
            <p:ph type="title"/>
          </p:nvPr>
        </p:nvSpPr>
        <p:spPr>
          <a:xfrm>
            <a:off x="696420" y="365126"/>
            <a:ext cx="10712069" cy="615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6420" y="1052736"/>
            <a:ext cx="10712069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52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688" r:id="rId4"/>
    <p:sldLayoutId id="2147483700" r:id="rId5"/>
    <p:sldLayoutId id="2147483689" r:id="rId6"/>
    <p:sldLayoutId id="2147483699" r:id="rId7"/>
    <p:sldLayoutId id="2147483710" r:id="rId8"/>
    <p:sldLayoutId id="2147483711" r:id="rId9"/>
    <p:sldLayoutId id="2147483712" r:id="rId10"/>
    <p:sldLayoutId id="2147483715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1pPr>
      <a:lvl2pPr marL="446088" indent="-166688" algn="l" defTabSz="914400" rtl="0" eaLnBrk="1" latinLnBrk="1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811213" indent="-166688" algn="l" defTabSz="914400" rtl="0" eaLnBrk="1" latinLnBrk="1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3pPr>
      <a:lvl4pPr marL="1257300" indent="-155575" algn="l" defTabSz="914400" rtl="0" eaLnBrk="1" latinLnBrk="1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4pPr>
      <a:lvl5pPr marL="1611313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9336" y="260648"/>
            <a:ext cx="6120680" cy="27363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199456" y="1916832"/>
            <a:ext cx="7169474" cy="19479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sz="5400" dirty="0" smtClean="0"/>
              <a:t>R(Bioconductor)</a:t>
            </a:r>
            <a:r>
              <a:rPr lang="ko-KR" altLang="en-US" sz="5400" dirty="0"/>
              <a:t>을</a:t>
            </a:r>
            <a:r>
              <a:rPr lang="ko-KR" altLang="en-US" sz="5400" dirty="0" smtClean="0"/>
              <a:t> </a:t>
            </a:r>
            <a:endParaRPr lang="en-US" altLang="ko-KR" sz="5400" dirty="0" smtClean="0"/>
          </a:p>
          <a:p>
            <a:r>
              <a:rPr lang="ko-KR" altLang="en-US" sz="5400" dirty="0" smtClean="0"/>
              <a:t>활용한 </a:t>
            </a:r>
            <a:r>
              <a:rPr lang="ko-KR" altLang="en-US" sz="5400" dirty="0"/>
              <a:t>유전체 분석</a:t>
            </a:r>
          </a:p>
        </p:txBody>
      </p:sp>
    </p:spTree>
    <p:extLst>
      <p:ext uri="{BB962C8B-B14F-4D97-AF65-F5344CB8AC3E}">
        <p14:creationId xmlns:p14="http://schemas.microsoft.com/office/powerpoint/2010/main" val="3069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IRanges</a:t>
            </a:r>
            <a:r>
              <a:rPr lang="en-US" altLang="ko-KR" dirty="0"/>
              <a:t> and </a:t>
            </a:r>
            <a:r>
              <a:rPr lang="en-US" altLang="ko-KR" dirty="0" err="1"/>
              <a:t>GRanges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136422"/>
            <a:ext cx="8568961" cy="514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7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IRanges</a:t>
            </a:r>
            <a:r>
              <a:rPr lang="en-US" altLang="ko-KR" dirty="0"/>
              <a:t> and </a:t>
            </a:r>
            <a:r>
              <a:rPr lang="en-US" altLang="ko-KR" dirty="0" err="1"/>
              <a:t>GRanges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95" y="1029162"/>
            <a:ext cx="10369152" cy="54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2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96420" y="145317"/>
            <a:ext cx="10712069" cy="615603"/>
          </a:xfrm>
        </p:spPr>
        <p:txBody>
          <a:bodyPr/>
          <a:lstStyle/>
          <a:p>
            <a:r>
              <a:rPr lang="en-US" altLang="ko-KR" dirty="0" err="1" smtClean="0"/>
              <a:t>GRanges</a:t>
            </a:r>
            <a:r>
              <a:rPr lang="en-US" altLang="ko-KR" dirty="0" smtClean="0"/>
              <a:t> </a:t>
            </a:r>
            <a:r>
              <a:rPr lang="en-US" altLang="ko-KR" dirty="0"/>
              <a:t>operations related to gene model, TSS, and promoter region identification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052737"/>
            <a:ext cx="9865096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96420" y="259613"/>
            <a:ext cx="10712069" cy="615603"/>
          </a:xfrm>
        </p:spPr>
        <p:txBody>
          <a:bodyPr/>
          <a:lstStyle/>
          <a:p>
            <a:r>
              <a:rPr lang="en-US" altLang="ko-KR" dirty="0"/>
              <a:t>Importing NGS data into Bioconductor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23392" y="1019628"/>
            <a:ext cx="11089232" cy="55777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6088" indent="-166688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112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257300" indent="-155575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113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R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NGS </a:t>
            </a:r>
            <a:r>
              <a:rPr lang="ko-KR" altLang="en-US" sz="1600" dirty="0" smtClean="0"/>
              <a:t>데이터를 가지고 작업을 위한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개의 메인 패키지가 있음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Rsamtools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GenomicAlignments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</a:t>
            </a:r>
          </a:p>
          <a:p>
            <a:pPr marL="788988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Rsamtools</a:t>
            </a:r>
            <a:r>
              <a:rPr lang="en-US" altLang="ko-KR" sz="1200" dirty="0" smtClean="0"/>
              <a:t> : NGS data files</a:t>
            </a:r>
            <a:r>
              <a:rPr lang="ko-KR" altLang="en-US" sz="1200" dirty="0" smtClean="0"/>
              <a:t>에서 정보를 접근하기 위한 기능을 제공함</a:t>
            </a:r>
            <a:r>
              <a:rPr lang="en-US" altLang="ko-KR" sz="1200" dirty="0" smtClean="0"/>
              <a:t>.</a:t>
            </a:r>
          </a:p>
          <a:p>
            <a:pPr marL="788988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GenomicAlignments</a:t>
            </a:r>
            <a:r>
              <a:rPr lang="en-US" altLang="ko-KR" sz="1200" dirty="0" smtClean="0"/>
              <a:t> : R</a:t>
            </a:r>
            <a:r>
              <a:rPr lang="ko-KR" altLang="en-US" sz="1200" dirty="0" smtClean="0"/>
              <a:t>의 </a:t>
            </a:r>
            <a:r>
              <a:rPr lang="en-US" altLang="ko-KR" sz="1200" dirty="0" err="1" smtClean="0"/>
              <a:t>GRanges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객체를 사용해서 </a:t>
            </a:r>
            <a:r>
              <a:rPr lang="en-US" altLang="ko-KR" sz="1200" dirty="0" err="1" smtClean="0"/>
              <a:t>Rsamtools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기능을 제공함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 smtClean="0"/>
              <a:t>Rsamtools</a:t>
            </a:r>
            <a:r>
              <a:rPr lang="en-US" altLang="ko-KR" sz="1600" dirty="0" smtClean="0"/>
              <a:t> description</a:t>
            </a:r>
          </a:p>
          <a:p>
            <a:pPr marL="788988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Rsamtools</a:t>
            </a:r>
            <a:r>
              <a:rPr lang="en-US" altLang="ko-KR" sz="1200" dirty="0" smtClean="0"/>
              <a:t> package</a:t>
            </a:r>
            <a:r>
              <a:rPr lang="ko-KR" altLang="en-US" sz="1200" dirty="0" smtClean="0"/>
              <a:t>의 설명 </a:t>
            </a:r>
            <a:r>
              <a:rPr lang="en-US" altLang="ko-KR" sz="1200" dirty="0" smtClean="0"/>
              <a:t>: </a:t>
            </a:r>
          </a:p>
          <a:p>
            <a:pPr marL="788988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SAM (Sequence Alignment / Map), FASTA, binary variant call (BCF) and compressed indexed tab-delimited (</a:t>
            </a:r>
            <a:r>
              <a:rPr lang="en-US" altLang="ko-KR" sz="1200" dirty="0" err="1" smtClean="0"/>
              <a:t>tabix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파일들을 조작하기 위한 ‘</a:t>
            </a:r>
            <a:r>
              <a:rPr lang="en-US" altLang="ko-KR" sz="1200" dirty="0" err="1" smtClean="0"/>
              <a:t>samtools</a:t>
            </a:r>
            <a:r>
              <a:rPr lang="en-US" altLang="ko-KR" sz="1200" dirty="0" smtClean="0"/>
              <a:t>’, ‘</a:t>
            </a:r>
            <a:r>
              <a:rPr lang="en-US" altLang="ko-KR" sz="1200" dirty="0" err="1" smtClean="0"/>
              <a:t>bcftools</a:t>
            </a:r>
            <a:r>
              <a:rPr lang="en-US" altLang="ko-KR" sz="1200" dirty="0" smtClean="0"/>
              <a:t>’, and ‘</a:t>
            </a:r>
            <a:r>
              <a:rPr lang="en-US" altLang="ko-KR" sz="1200" dirty="0" err="1" smtClean="0"/>
              <a:t>tabix</a:t>
            </a:r>
            <a:r>
              <a:rPr lang="en-US" altLang="ko-KR" sz="1200" dirty="0" smtClean="0"/>
              <a:t>’ </a:t>
            </a:r>
            <a:r>
              <a:rPr lang="ko-KR" altLang="en-US" sz="1200" dirty="0" smtClean="0"/>
              <a:t>유틸리티의 인터페이스를 제공함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/>
              <a:t>What are BAM files?</a:t>
            </a:r>
          </a:p>
          <a:p>
            <a:pPr marL="788988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SAM and BAM </a:t>
            </a:r>
            <a:r>
              <a:rPr lang="ko-KR" altLang="en-US" sz="1200" dirty="0" smtClean="0"/>
              <a:t>파일은 </a:t>
            </a:r>
            <a:r>
              <a:rPr lang="en-US" altLang="ko-KR" sz="1200" dirty="0" smtClean="0"/>
              <a:t>reference genome</a:t>
            </a:r>
            <a:r>
              <a:rPr lang="ko-KR" altLang="en-US" sz="1200" dirty="0" smtClean="0"/>
              <a:t>에서 </a:t>
            </a:r>
            <a:r>
              <a:rPr lang="ko-KR" altLang="en-US" sz="1200" dirty="0" err="1" smtClean="0"/>
              <a:t>읽어들인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NGS</a:t>
            </a:r>
            <a:r>
              <a:rPr lang="ko-KR" altLang="en-US" sz="1200" dirty="0" smtClean="0"/>
              <a:t>의 정렬 정보를 포함</a:t>
            </a:r>
            <a:r>
              <a:rPr lang="en-US" altLang="ko-KR" sz="1200" dirty="0" smtClean="0"/>
              <a:t>.</a:t>
            </a:r>
          </a:p>
          <a:p>
            <a:pPr marL="788988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alignment software</a:t>
            </a:r>
            <a:r>
              <a:rPr lang="ko-KR" altLang="en-US" sz="1200" dirty="0" smtClean="0"/>
              <a:t>에서 만들어짐</a:t>
            </a:r>
            <a:r>
              <a:rPr lang="en-US" altLang="ko-KR" sz="1200" dirty="0" smtClean="0"/>
              <a:t>.</a:t>
            </a:r>
          </a:p>
          <a:p>
            <a:pPr marL="987425" lvl="2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100" dirty="0" smtClean="0"/>
              <a:t>the sequencing machine</a:t>
            </a:r>
            <a:r>
              <a:rPr lang="ko-KR" altLang="en-US" sz="1100" dirty="0" smtClean="0"/>
              <a:t>으로부터 생성된 </a:t>
            </a:r>
            <a:r>
              <a:rPr lang="en-US" altLang="ko-KR" sz="1100" dirty="0" smtClean="0"/>
              <a:t>FASTQ files </a:t>
            </a:r>
          </a:p>
          <a:p>
            <a:pPr marL="987425" lvl="2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100" dirty="0" smtClean="0"/>
              <a:t>an genomic index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8099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96420" y="259613"/>
            <a:ext cx="10712069" cy="615603"/>
          </a:xfrm>
        </p:spPr>
        <p:txBody>
          <a:bodyPr/>
          <a:lstStyle/>
          <a:p>
            <a:r>
              <a:rPr lang="en-US" altLang="ko-KR" dirty="0"/>
              <a:t>How to import NGS data using </a:t>
            </a:r>
            <a:r>
              <a:rPr lang="en-US" altLang="ko-KR" dirty="0" err="1"/>
              <a:t>Rsamtools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96420" y="1019629"/>
            <a:ext cx="10944196" cy="53716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6088" indent="-166688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112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257300" indent="-155575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113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err="1" smtClean="0"/>
              <a:t>Rsamtools</a:t>
            </a:r>
            <a:r>
              <a:rPr lang="en-US" altLang="ko-KR" sz="1800" dirty="0"/>
              <a:t>()</a:t>
            </a:r>
            <a:r>
              <a:rPr lang="ko-KR" altLang="en-US" sz="1800" dirty="0"/>
              <a:t>함수들을 실습하기 위해서 </a:t>
            </a:r>
            <a:r>
              <a:rPr lang="en-US" altLang="ko-KR" sz="1800" dirty="0" err="1"/>
              <a:t>pasillaBamSubset</a:t>
            </a:r>
            <a:r>
              <a:rPr lang="en-US" altLang="ko-KR" sz="1800" dirty="0"/>
              <a:t> </a:t>
            </a:r>
            <a:r>
              <a:rPr lang="ko-KR" altLang="en-US" sz="1800" dirty="0"/>
              <a:t>패키지에 있는 </a:t>
            </a:r>
            <a:r>
              <a:rPr lang="en-US" altLang="ko-KR" sz="1800" dirty="0"/>
              <a:t>BAM </a:t>
            </a:r>
            <a:r>
              <a:rPr lang="ko-KR" altLang="en-US" sz="1800" dirty="0"/>
              <a:t>파일을 사용함</a:t>
            </a:r>
            <a:r>
              <a:rPr lang="en-US" altLang="ko-KR" sz="1800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555555"/>
            <a:ext cx="8708777" cy="50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0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96420" y="259613"/>
            <a:ext cx="10712069" cy="615603"/>
          </a:xfrm>
        </p:spPr>
        <p:txBody>
          <a:bodyPr/>
          <a:lstStyle/>
          <a:p>
            <a:r>
              <a:rPr lang="en-US" altLang="ko-KR" dirty="0" err="1"/>
              <a:t>GenomicAlignments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154954" y="1019628"/>
            <a:ext cx="10341646" cy="51456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6088" indent="-166688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112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257300" indent="-155575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113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짧은 </a:t>
            </a:r>
            <a:r>
              <a:rPr lang="en-US" altLang="ko-KR" dirty="0"/>
              <a:t>genomic alignments (reference genome</a:t>
            </a:r>
            <a:r>
              <a:rPr lang="ko-KR" altLang="en-US" dirty="0"/>
              <a:t>에서 </a:t>
            </a:r>
            <a:r>
              <a:rPr lang="ko-KR" altLang="en-US" dirty="0" err="1"/>
              <a:t>읽어들인</a:t>
            </a:r>
            <a:r>
              <a:rPr lang="ko-KR" altLang="en-US" dirty="0"/>
              <a:t> 정렬된 짧은 </a:t>
            </a:r>
            <a:r>
              <a:rPr lang="en-US" altLang="ko-KR" dirty="0"/>
              <a:t>read) </a:t>
            </a:r>
            <a:r>
              <a:rPr lang="ko-KR" altLang="en-US" dirty="0"/>
              <a:t>을 정렬하고 조작할 수 있는 효율적인 </a:t>
            </a:r>
            <a:r>
              <a:rPr lang="en-US" altLang="ko-KR" dirty="0"/>
              <a:t>container</a:t>
            </a:r>
            <a:r>
              <a:rPr lang="ko-KR" altLang="en-US" dirty="0"/>
              <a:t>를 제공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Read </a:t>
            </a:r>
            <a:r>
              <a:rPr lang="en-US" altLang="ko-KR" dirty="0"/>
              <a:t>counting, </a:t>
            </a:r>
            <a:r>
              <a:rPr lang="ko-KR" altLang="en-US" dirty="0"/>
              <a:t>범위 계산</a:t>
            </a:r>
            <a:r>
              <a:rPr lang="en-US" altLang="ko-KR" dirty="0"/>
              <a:t>, </a:t>
            </a:r>
            <a:r>
              <a:rPr lang="ko-KR" altLang="en-US" dirty="0"/>
              <a:t>접합 검출</a:t>
            </a:r>
            <a:r>
              <a:rPr lang="en-US" altLang="ko-KR" dirty="0"/>
              <a:t>, </a:t>
            </a:r>
            <a:r>
              <a:rPr lang="ko-KR" altLang="en-US" dirty="0"/>
              <a:t>내부의 </a:t>
            </a:r>
            <a:r>
              <a:rPr lang="en-US" altLang="ko-KR" dirty="0"/>
              <a:t>nucleotide content</a:t>
            </a:r>
            <a:r>
              <a:rPr lang="ko-KR" altLang="en-US" dirty="0"/>
              <a:t>에 대한 작업이 포함됨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GenomicAlignments</a:t>
            </a:r>
            <a:r>
              <a:rPr lang="ko-KR" altLang="en-US" dirty="0"/>
              <a:t>패키지는 </a:t>
            </a:r>
            <a:r>
              <a:rPr lang="en-US" altLang="ko-KR" dirty="0"/>
              <a:t>Bioconductor</a:t>
            </a:r>
            <a:r>
              <a:rPr lang="ko-KR" altLang="en-US" dirty="0"/>
              <a:t>에서는 </a:t>
            </a:r>
            <a:r>
              <a:rPr lang="en-US" altLang="ko-KR" dirty="0"/>
              <a:t>genomic alignments </a:t>
            </a:r>
            <a:r>
              <a:rPr lang="ko-KR" altLang="en-US" dirty="0"/>
              <a:t>표출할 수 있는 클래스와 함수들을 정의함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여기에서 </a:t>
            </a:r>
            <a:r>
              <a:rPr lang="ko-KR" altLang="en-US" dirty="0"/>
              <a:t>가장 중요한 함수가 </a:t>
            </a:r>
            <a:r>
              <a:rPr lang="en-US" altLang="ko-KR" dirty="0"/>
              <a:t>2</a:t>
            </a:r>
            <a:r>
              <a:rPr lang="ko-KR" altLang="en-US" dirty="0"/>
              <a:t>개가 있음</a:t>
            </a:r>
            <a:r>
              <a:rPr lang="en-US" altLang="ko-KR" dirty="0"/>
              <a:t>.</a:t>
            </a:r>
          </a:p>
          <a:p>
            <a:pPr marL="903288" lvl="1" indent="-457200">
              <a:lnSpc>
                <a:spcPct val="200000"/>
              </a:lnSpc>
              <a:buAutoNum type="arabicParenR"/>
            </a:pPr>
            <a:r>
              <a:rPr lang="en-US" altLang="ko-KR" dirty="0" err="1" smtClean="0"/>
              <a:t>readGAlignments</a:t>
            </a:r>
            <a:r>
              <a:rPr lang="en-US" altLang="ko-KR" dirty="0" smtClean="0"/>
              <a:t> </a:t>
            </a:r>
            <a:r>
              <a:rPr lang="en-US" altLang="ko-KR" dirty="0"/>
              <a:t>- BAM </a:t>
            </a:r>
            <a:r>
              <a:rPr lang="ko-KR" altLang="en-US" dirty="0"/>
              <a:t>파일로부터 데이터를 </a:t>
            </a:r>
            <a:r>
              <a:rPr lang="ko-KR" altLang="en-US" dirty="0" err="1"/>
              <a:t>읽어들이는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marL="903288" lvl="1" indent="-457200">
              <a:lnSpc>
                <a:spcPct val="200000"/>
              </a:lnSpc>
              <a:buAutoNum type="arabicParenR"/>
            </a:pPr>
            <a:r>
              <a:rPr lang="en-US" altLang="ko-KR" dirty="0" err="1" smtClean="0"/>
              <a:t>summarizeOverlaps</a:t>
            </a:r>
            <a:r>
              <a:rPr lang="en-US" altLang="ko-KR" dirty="0" smtClean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하나 이상의 파일들로부터 </a:t>
            </a:r>
            <a:r>
              <a:rPr lang="en-US" altLang="ko-KR" dirty="0"/>
              <a:t>genomic range</a:t>
            </a:r>
            <a:r>
              <a:rPr lang="ko-KR" altLang="en-US" dirty="0"/>
              <a:t>들 간에 </a:t>
            </a:r>
            <a:r>
              <a:rPr lang="en-US" altLang="ko-KR" dirty="0"/>
              <a:t>counting reads</a:t>
            </a:r>
            <a:r>
              <a:rPr lang="ko-KR" altLang="en-US" dirty="0"/>
              <a:t>을 요약함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200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96420" y="259613"/>
            <a:ext cx="10712069" cy="615603"/>
          </a:xfrm>
        </p:spPr>
        <p:txBody>
          <a:bodyPr/>
          <a:lstStyle/>
          <a:p>
            <a:r>
              <a:rPr lang="en-US" altLang="ko-KR" dirty="0"/>
              <a:t>NGS read counting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96420" y="1019629"/>
            <a:ext cx="10800180" cy="176129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6088" indent="-166688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112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257300" indent="-155575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113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Genomic </a:t>
            </a:r>
            <a:r>
              <a:rPr lang="en-US" altLang="ko-KR" dirty="0"/>
              <a:t>features</a:t>
            </a:r>
            <a:r>
              <a:rPr lang="ko-KR" altLang="en-US" dirty="0"/>
              <a:t>에 해당하는 </a:t>
            </a:r>
            <a:r>
              <a:rPr lang="en-US" altLang="ko-KR" dirty="0"/>
              <a:t>NGS reads</a:t>
            </a:r>
            <a:r>
              <a:rPr lang="ko-KR" altLang="en-US" dirty="0"/>
              <a:t>을 카운트하는 방법을 알아보자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다른 </a:t>
            </a:r>
            <a:r>
              <a:rPr lang="ko-KR" altLang="en-US" dirty="0"/>
              <a:t>실험 또는 샘플과 대조되는 </a:t>
            </a:r>
            <a:r>
              <a:rPr lang="en-US" altLang="ko-KR" dirty="0"/>
              <a:t>genomic ranges </a:t>
            </a:r>
            <a:r>
              <a:rPr lang="ko-KR" altLang="en-US" dirty="0"/>
              <a:t>과 </a:t>
            </a:r>
            <a:r>
              <a:rPr lang="en-US" altLang="ko-KR" dirty="0"/>
              <a:t>columns</a:t>
            </a:r>
            <a:r>
              <a:rPr lang="ko-KR" altLang="en-US" dirty="0"/>
              <a:t>에 상응되는 </a:t>
            </a:r>
            <a:r>
              <a:rPr lang="en-US" altLang="ko-KR" dirty="0"/>
              <a:t>row</a:t>
            </a:r>
            <a:r>
              <a:rPr lang="ko-KR" altLang="en-US" dirty="0"/>
              <a:t>들을 갖는 </a:t>
            </a:r>
            <a:r>
              <a:rPr lang="en-US" altLang="ko-KR" dirty="0"/>
              <a:t>count matrix</a:t>
            </a:r>
            <a:r>
              <a:rPr lang="ko-KR" altLang="en-US" dirty="0"/>
              <a:t>를 완성해보자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PasillaBamSubset</a:t>
            </a:r>
            <a:r>
              <a:rPr lang="en-US" altLang="ko-KR" dirty="0" smtClean="0"/>
              <a:t> </a:t>
            </a:r>
            <a:r>
              <a:rPr lang="ko-KR" altLang="en-US" dirty="0" err="1"/>
              <a:t>패키지안에</a:t>
            </a:r>
            <a:r>
              <a:rPr lang="ko-KR" altLang="en-US" dirty="0"/>
              <a:t> 있는 </a:t>
            </a:r>
            <a:r>
              <a:rPr lang="en-US" altLang="ko-KR" dirty="0"/>
              <a:t>RNA-</a:t>
            </a:r>
            <a:r>
              <a:rPr lang="en-US" altLang="ko-KR" dirty="0" err="1"/>
              <a:t>Seq</a:t>
            </a:r>
            <a:r>
              <a:rPr lang="en-US" altLang="ko-KR" dirty="0"/>
              <a:t> experiment </a:t>
            </a:r>
            <a:r>
              <a:rPr lang="ko-KR" altLang="en-US" dirty="0"/>
              <a:t>데이터를 사용해서 실습함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/>
              <a:t>DNA-</a:t>
            </a:r>
            <a:r>
              <a:rPr lang="en-US" altLang="ko-KR" dirty="0" err="1" smtClean="0"/>
              <a:t>Seq</a:t>
            </a:r>
            <a:r>
              <a:rPr lang="en-US" altLang="ko-KR" dirty="0"/>
              <a:t>, </a:t>
            </a:r>
            <a:r>
              <a:rPr lang="en-US" altLang="ko-KR" dirty="0" err="1"/>
              <a:t>ChIP-Seq</a:t>
            </a:r>
            <a:r>
              <a:rPr lang="ko-KR" altLang="en-US" dirty="0"/>
              <a:t>에서도 같이 사용할 수 있음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807216"/>
            <a:ext cx="9791927" cy="35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6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96420" y="259613"/>
            <a:ext cx="10712069" cy="615603"/>
          </a:xfrm>
        </p:spPr>
        <p:txBody>
          <a:bodyPr/>
          <a:lstStyle/>
          <a:p>
            <a:r>
              <a:rPr lang="en-US" altLang="ko-KR" dirty="0"/>
              <a:t>NGS read counting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1052737"/>
            <a:ext cx="10569073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4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96420" y="259613"/>
            <a:ext cx="10712069" cy="615603"/>
          </a:xfrm>
        </p:spPr>
        <p:txBody>
          <a:bodyPr/>
          <a:lstStyle/>
          <a:p>
            <a:r>
              <a:rPr lang="en-US" altLang="ko-KR" dirty="0"/>
              <a:t>Gene set analysis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154954" y="1019629"/>
            <a:ext cx="10341646" cy="16892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6088" indent="-166688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112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257300" indent="-155575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113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gene set </a:t>
            </a:r>
            <a:r>
              <a:rPr lang="ko-KR" altLang="en-US" dirty="0"/>
              <a:t>분석에 필요한 </a:t>
            </a:r>
            <a:r>
              <a:rPr lang="ko-KR" altLang="en-US" dirty="0" err="1"/>
              <a:t>통계을</a:t>
            </a:r>
            <a:r>
              <a:rPr lang="ko-KR" altLang="en-US" dirty="0"/>
              <a:t> 알아보자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dirty="0"/>
              <a:t>3</a:t>
            </a:r>
            <a:r>
              <a:rPr lang="ko-KR" altLang="en-US" dirty="0"/>
              <a:t>가지 중요한 과정</a:t>
            </a:r>
          </a:p>
          <a:p>
            <a:pPr marL="622300" lvl="1" indent="-342900">
              <a:buFont typeface="+mj-lt"/>
              <a:buAutoNum type="arabicPeriod"/>
            </a:pPr>
            <a:r>
              <a:rPr lang="ko-KR" altLang="en-US" dirty="0" smtClean="0"/>
              <a:t>고려되어야 </a:t>
            </a:r>
            <a:r>
              <a:rPr lang="ko-KR" altLang="en-US" dirty="0"/>
              <a:t>할 </a:t>
            </a:r>
            <a:r>
              <a:rPr lang="en-US" altLang="ko-KR" dirty="0"/>
              <a:t>gene sets</a:t>
            </a:r>
          </a:p>
          <a:p>
            <a:pPr marL="622300" lvl="1" indent="-342900">
              <a:buFont typeface="+mj-lt"/>
              <a:buAutoNum type="arabicPeriod"/>
            </a:pPr>
            <a:r>
              <a:rPr lang="ko-KR" altLang="en-US" dirty="0" smtClean="0"/>
              <a:t>각각의 </a:t>
            </a:r>
            <a:r>
              <a:rPr lang="en-US" altLang="ko-KR" dirty="0"/>
              <a:t>gene set</a:t>
            </a:r>
            <a:r>
              <a:rPr lang="ko-KR" altLang="en-US" dirty="0"/>
              <a:t>을 요약하는 </a:t>
            </a:r>
            <a:r>
              <a:rPr lang="ko-KR" altLang="en-US" dirty="0" err="1"/>
              <a:t>통계값</a:t>
            </a:r>
            <a:endParaRPr lang="ko-KR" altLang="en-US" dirty="0"/>
          </a:p>
          <a:p>
            <a:pPr marL="622300" lvl="1" indent="-342900">
              <a:buFont typeface="+mj-lt"/>
              <a:buAutoNum type="arabicPeriod"/>
            </a:pPr>
            <a:r>
              <a:rPr lang="ko-KR" altLang="en-US" dirty="0" smtClean="0"/>
              <a:t>불확실성을 </a:t>
            </a:r>
            <a:r>
              <a:rPr lang="ko-KR" altLang="en-US" dirty="0"/>
              <a:t>평가하는 방법</a:t>
            </a:r>
            <a:endParaRPr lang="ko-KR" altLang="en-US" dirty="0">
              <a:effectLst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800620"/>
            <a:ext cx="9673652" cy="38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96420" y="259613"/>
            <a:ext cx="10712069" cy="615603"/>
          </a:xfrm>
        </p:spPr>
        <p:txBody>
          <a:bodyPr/>
          <a:lstStyle/>
          <a:p>
            <a:r>
              <a:rPr lang="en-US" altLang="ko-KR" dirty="0"/>
              <a:t>Gene set analysis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987997"/>
            <a:ext cx="6706887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Bioconductor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983432" y="980728"/>
            <a:ext cx="10420358" cy="53285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6088" indent="-166688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112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257300" indent="-155575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113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err="1"/>
              <a:t>Bioconducrtor</a:t>
            </a:r>
            <a:r>
              <a:rPr lang="ko-KR" altLang="en-US" sz="2800" dirty="0"/>
              <a:t>는 </a:t>
            </a:r>
            <a:r>
              <a:rPr lang="en-US" altLang="ko-KR" sz="2800" dirty="0" smtClean="0">
                <a:solidFill>
                  <a:srgbClr val="FF0000"/>
                </a:solidFill>
              </a:rPr>
              <a:t>R</a:t>
            </a:r>
            <a:r>
              <a:rPr lang="ko-KR" altLang="en-US" sz="2800" dirty="0" smtClean="0"/>
              <a:t>로 개발된 </a:t>
            </a:r>
            <a:r>
              <a:rPr lang="ko-KR" altLang="en-US" sz="2800" dirty="0"/>
              <a:t>유전체분석을 위한 </a:t>
            </a:r>
            <a:r>
              <a:rPr lang="ko-KR" altLang="en-US" sz="2800" dirty="0" smtClean="0"/>
              <a:t>무료 </a:t>
            </a:r>
            <a:r>
              <a:rPr lang="ko-KR" altLang="en-US" sz="2800" dirty="0" err="1" smtClean="0"/>
              <a:t>통계패키지</a:t>
            </a:r>
            <a:endParaRPr lang="en-US" altLang="ko-KR" sz="2800" dirty="0"/>
          </a:p>
          <a:p>
            <a:pPr lvl="1"/>
            <a:r>
              <a:rPr lang="en-US" altLang="ko-KR" sz="2400" b="1" dirty="0" smtClean="0"/>
              <a:t>Bioconductor</a:t>
            </a:r>
            <a:r>
              <a:rPr lang="ko-KR" altLang="en-US" sz="2400" b="1" dirty="0"/>
              <a:t>프로젝트 </a:t>
            </a:r>
            <a:endParaRPr lang="en-US" altLang="ko-KR" sz="2400" b="1" dirty="0" smtClean="0"/>
          </a:p>
          <a:p>
            <a:pPr lvl="2"/>
            <a:r>
              <a:rPr lang="ko-KR" altLang="en-US" sz="2000" dirty="0"/>
              <a:t>유전체 데이터를 이해하고 분석하기 위한 도구를 개발하는 프로젝트의 결과물</a:t>
            </a:r>
          </a:p>
          <a:p>
            <a:pPr lvl="2"/>
            <a:r>
              <a:rPr lang="ko-KR" altLang="en-US" sz="2000" dirty="0"/>
              <a:t>현재 수백 개의 패키지 프로그램과 데이터가 생산되어 공식 홈페이지를 통해 </a:t>
            </a:r>
            <a:r>
              <a:rPr lang="ko-KR" altLang="en-US" sz="2000" dirty="0" smtClean="0"/>
              <a:t>전세계 </a:t>
            </a:r>
            <a:r>
              <a:rPr lang="ko-KR" altLang="en-US" sz="2000" dirty="0"/>
              <a:t>과학자들에게 무료로 </a:t>
            </a:r>
            <a:r>
              <a:rPr lang="ko-KR" altLang="en-US" sz="2000" dirty="0" smtClean="0"/>
              <a:t>제공</a:t>
            </a:r>
            <a:endParaRPr lang="en-US" altLang="ko-KR" sz="2000" dirty="0" smtClean="0"/>
          </a:p>
          <a:p>
            <a:pPr lvl="2"/>
            <a:r>
              <a:rPr lang="en-US" altLang="ko-KR" sz="2000" dirty="0"/>
              <a:t>Bioconductor</a:t>
            </a:r>
            <a:r>
              <a:rPr lang="ko-KR" altLang="en-US" sz="2000" dirty="0"/>
              <a:t>는 </a:t>
            </a:r>
            <a:r>
              <a:rPr lang="en-US" altLang="ko-KR" sz="2000" dirty="0"/>
              <a:t>2001</a:t>
            </a:r>
            <a:r>
              <a:rPr lang="ko-KR" altLang="en-US" sz="2000" dirty="0"/>
              <a:t>년 </a:t>
            </a:r>
            <a:r>
              <a:rPr lang="en-US" altLang="ko-KR" sz="2000" dirty="0" err="1"/>
              <a:t>Genetech</a:t>
            </a:r>
            <a:r>
              <a:rPr lang="en-US" altLang="ko-KR" sz="2000" dirty="0"/>
              <a:t> Research</a:t>
            </a:r>
            <a:r>
              <a:rPr lang="ko-KR" altLang="en-US" sz="2000" dirty="0"/>
              <a:t>사의 </a:t>
            </a:r>
            <a:r>
              <a:rPr lang="en-US" altLang="ko-KR" sz="2000" dirty="0"/>
              <a:t>Robert Gentleman, </a:t>
            </a:r>
            <a:r>
              <a:rPr lang="ko-KR" altLang="en-US" sz="2000" dirty="0" smtClean="0"/>
              <a:t>하버드 대학의 </a:t>
            </a:r>
            <a:r>
              <a:rPr lang="en-US" altLang="ko-KR" sz="2000" dirty="0"/>
              <a:t>Vincent Carey, </a:t>
            </a:r>
            <a:r>
              <a:rPr lang="ko-KR" altLang="en-US" sz="2000" dirty="0"/>
              <a:t>같은 사람들이 모여서 </a:t>
            </a:r>
            <a:r>
              <a:rPr lang="ko-KR" altLang="en-US" sz="2000" dirty="0" smtClean="0"/>
              <a:t>시작</a:t>
            </a:r>
            <a:endParaRPr lang="en-US" altLang="ko-KR" sz="2000" dirty="0" smtClean="0"/>
          </a:p>
          <a:p>
            <a:pPr lvl="2"/>
            <a:r>
              <a:rPr lang="ko-KR" altLang="en-US" sz="2000" dirty="0"/>
              <a:t>가장 큰 특징은 오픈 소스</a:t>
            </a:r>
            <a:r>
              <a:rPr lang="en-US" altLang="ko-KR" sz="2000" dirty="0"/>
              <a:t>(open source)</a:t>
            </a:r>
            <a:r>
              <a:rPr lang="ko-KR" altLang="en-US" sz="2000" dirty="0"/>
              <a:t>이자 오픈 개발</a:t>
            </a:r>
            <a:r>
              <a:rPr lang="en-US" altLang="ko-KR" sz="2000" dirty="0"/>
              <a:t>(</a:t>
            </a:r>
            <a:r>
              <a:rPr lang="en-US" altLang="ko-KR" sz="2000" dirty="0" smtClean="0"/>
              <a:t>open development)</a:t>
            </a:r>
            <a:r>
              <a:rPr lang="ko-KR" altLang="en-US" sz="2000" dirty="0"/>
              <a:t> 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마이크로 </a:t>
            </a:r>
            <a:r>
              <a:rPr lang="ko-KR" altLang="en-US" sz="2000" dirty="0" err="1"/>
              <a:t>어레이</a:t>
            </a:r>
            <a:r>
              <a:rPr lang="en-US" altLang="ko-KR" sz="2000" dirty="0"/>
              <a:t>, sequence </a:t>
            </a:r>
            <a:r>
              <a:rPr lang="ko-KR" altLang="en-US" sz="2000" dirty="0"/>
              <a:t>및 </a:t>
            </a:r>
            <a:r>
              <a:rPr lang="en-US" altLang="ko-KR" sz="2000" dirty="0"/>
              <a:t>high-throughput assays </a:t>
            </a:r>
            <a:r>
              <a:rPr lang="ko-KR" altLang="en-US" sz="2000" dirty="0"/>
              <a:t>분석을 위해서 </a:t>
            </a:r>
            <a:r>
              <a:rPr lang="ko-KR" altLang="en-US" sz="2000" dirty="0" smtClean="0"/>
              <a:t>현재 </a:t>
            </a:r>
            <a:r>
              <a:rPr lang="en-US" altLang="ko-KR" sz="2000" dirty="0" smtClean="0"/>
              <a:t>400</a:t>
            </a:r>
            <a:r>
              <a:rPr lang="ko-KR" altLang="en-US" sz="2000" dirty="0"/>
              <a:t>개 내지 </a:t>
            </a:r>
            <a:r>
              <a:rPr lang="en-US" altLang="ko-KR" sz="2000" dirty="0"/>
              <a:t>500</a:t>
            </a:r>
            <a:r>
              <a:rPr lang="ko-KR" altLang="en-US" sz="2000" dirty="0"/>
              <a:t>개 이상의 다양한 패키지와 대용량의 유전자 데이터 셋 제공</a:t>
            </a:r>
            <a:endParaRPr lang="en-US" altLang="ko-KR" sz="2000" dirty="0" smtClean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50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Bioconductor </a:t>
            </a:r>
            <a:r>
              <a:rPr lang="ko-KR" altLang="en-US" dirty="0"/>
              <a:t>공식 </a:t>
            </a:r>
            <a:r>
              <a:rPr lang="ko-KR" altLang="en-US" dirty="0" smtClean="0"/>
              <a:t>홈페이지 </a:t>
            </a:r>
            <a:r>
              <a:rPr lang="en-US" altLang="ko-KR" dirty="0" smtClean="0"/>
              <a:t>(</a:t>
            </a:r>
            <a:r>
              <a:rPr lang="en-US" altLang="ko-KR" dirty="0"/>
              <a:t>http://www.bioconductor.org/)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129969"/>
            <a:ext cx="6812298" cy="51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Bioconductor</a:t>
            </a:r>
            <a:r>
              <a:rPr lang="ko-KR" altLang="en-US" dirty="0"/>
              <a:t>의 </a:t>
            </a:r>
            <a:r>
              <a:rPr lang="ko-KR" altLang="en-US" dirty="0" err="1"/>
              <a:t>기본언어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154954" y="1019628"/>
            <a:ext cx="10341646" cy="500165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6088" indent="-166688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112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257300" indent="-155575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113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Bioconductor</a:t>
            </a:r>
            <a:r>
              <a:rPr lang="ko-KR" altLang="en-US" dirty="0"/>
              <a:t>의 기본 언어는 </a:t>
            </a:r>
            <a:r>
              <a:rPr lang="en-US" altLang="ko-KR" dirty="0"/>
              <a:t>R</a:t>
            </a:r>
            <a:r>
              <a:rPr lang="ko-KR" altLang="en-US" dirty="0"/>
              <a:t>로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은 </a:t>
            </a:r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en-US" altLang="ko-KR" dirty="0"/>
              <a:t>Ross </a:t>
            </a:r>
            <a:r>
              <a:rPr lang="en-US" altLang="ko-KR" dirty="0" err="1"/>
              <a:t>Ihaka</a:t>
            </a:r>
            <a:r>
              <a:rPr lang="ko-KR" altLang="en-US" dirty="0"/>
              <a:t>와 </a:t>
            </a:r>
            <a:r>
              <a:rPr lang="en-US" altLang="ko-KR" dirty="0"/>
              <a:t>Robert Gentleman</a:t>
            </a:r>
            <a:r>
              <a:rPr lang="ko-KR" altLang="en-US" dirty="0"/>
              <a:t>에 의해 개발된 통계 </a:t>
            </a:r>
            <a:r>
              <a:rPr lang="ko-KR" altLang="en-US" dirty="0" smtClean="0"/>
              <a:t>계산과 그래픽을 </a:t>
            </a:r>
            <a:r>
              <a:rPr lang="ko-KR" altLang="en-US" dirty="0"/>
              <a:t>위한 오픈소스 컴퓨터 언어 및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기본 구조는 벨</a:t>
            </a:r>
            <a:r>
              <a:rPr lang="en-US" altLang="ko-KR" dirty="0"/>
              <a:t>(Bell) </a:t>
            </a:r>
            <a:r>
              <a:rPr lang="ko-KR" altLang="en-US" dirty="0"/>
              <a:t>연구소에서 개발한 </a:t>
            </a:r>
            <a:r>
              <a:rPr lang="en-US" altLang="ko-KR" dirty="0"/>
              <a:t>S </a:t>
            </a:r>
            <a:r>
              <a:rPr lang="ko-KR" altLang="en-US" dirty="0"/>
              <a:t>언어와 비슷하다</a:t>
            </a:r>
            <a:r>
              <a:rPr lang="en-US" altLang="ko-KR" dirty="0"/>
              <a:t>. S</a:t>
            </a:r>
            <a:r>
              <a:rPr lang="ko-KR" altLang="en-US" dirty="0"/>
              <a:t>는 </a:t>
            </a:r>
            <a:r>
              <a:rPr lang="en-US" altLang="ko-KR" dirty="0"/>
              <a:t>S+</a:t>
            </a:r>
            <a:r>
              <a:rPr lang="ko-KR" altLang="en-US" dirty="0" smtClean="0"/>
              <a:t>로 발전되었다면 </a:t>
            </a:r>
            <a:r>
              <a:rPr lang="en-US" altLang="ko-KR" dirty="0"/>
              <a:t>R</a:t>
            </a:r>
            <a:r>
              <a:rPr lang="ko-KR" altLang="en-US" dirty="0"/>
              <a:t>은 무료로 </a:t>
            </a:r>
            <a:r>
              <a:rPr lang="ko-KR" altLang="en-US" dirty="0" smtClean="0"/>
              <a:t>운영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은 </a:t>
            </a:r>
            <a:r>
              <a:rPr lang="en-US" altLang="ko-KR" dirty="0"/>
              <a:t>CRAN (Comprehensive R Archive Network) </a:t>
            </a:r>
            <a:r>
              <a:rPr lang="ko-KR" altLang="en-US" dirty="0"/>
              <a:t>사이트를 통해 공유되는데 </a:t>
            </a:r>
            <a:r>
              <a:rPr lang="ko-KR" altLang="en-US" dirty="0" smtClean="0"/>
              <a:t>메인 서버에 </a:t>
            </a:r>
            <a:r>
              <a:rPr lang="ko-KR" altLang="en-US" dirty="0"/>
              <a:t>너무 많은 사람이 접속을 하면 메인 서버 운영이 힘듦으로 오픈소스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오픈개발의</a:t>
            </a:r>
            <a:r>
              <a:rPr lang="ko-KR" altLang="en-US" dirty="0" smtClean="0"/>
              <a:t> </a:t>
            </a:r>
            <a:r>
              <a:rPr lang="ko-KR" altLang="en-US" dirty="0"/>
              <a:t>철학을 같이 공유하시는 전 세계 과학자들이 서버를 무료 제공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647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R</a:t>
            </a:r>
            <a:r>
              <a:rPr lang="ko-KR" altLang="en-US" dirty="0"/>
              <a:t>의 설치 및 실행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154954" y="1019629"/>
            <a:ext cx="4869038" cy="50736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6088" indent="-166688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112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257300" indent="-155575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113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R</a:t>
            </a:r>
            <a:r>
              <a:rPr lang="ko-KR" altLang="en-US" dirty="0"/>
              <a:t>을 사용하고 기본적인 분석을 하려면 </a:t>
            </a:r>
            <a:r>
              <a:rPr lang="en-US" altLang="ko-KR" dirty="0"/>
              <a:t>base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조금 더 고급스럽거나 </a:t>
            </a:r>
            <a:r>
              <a:rPr lang="ko-KR" altLang="en-US" dirty="0" smtClean="0"/>
              <a:t>특별한 패키지를 </a:t>
            </a:r>
            <a:r>
              <a:rPr lang="ko-KR" altLang="en-US" dirty="0"/>
              <a:t>사용하려면 </a:t>
            </a:r>
            <a:r>
              <a:rPr lang="en-US" altLang="ko-KR" dirty="0"/>
              <a:t>contribute</a:t>
            </a:r>
            <a:r>
              <a:rPr lang="ko-KR" altLang="en-US" dirty="0"/>
              <a:t>를 받아야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다운로드 링크를 클릭하면 실행창이 뜨는데 실행을 누르면 </a:t>
            </a:r>
            <a:r>
              <a:rPr lang="en-US" altLang="ko-KR" dirty="0"/>
              <a:t>1~2</a:t>
            </a:r>
            <a:r>
              <a:rPr lang="ko-KR" altLang="en-US" dirty="0"/>
              <a:t>분 정도 </a:t>
            </a:r>
            <a:r>
              <a:rPr lang="ko-KR" altLang="en-US" dirty="0" smtClean="0"/>
              <a:t>만에 설치가 </a:t>
            </a:r>
            <a:r>
              <a:rPr lang="ko-KR" altLang="en-US" dirty="0"/>
              <a:t>가능</a:t>
            </a:r>
            <a:endParaRPr lang="en-US" altLang="ko-KR" dirty="0" smtClean="0"/>
          </a:p>
        </p:txBody>
      </p:sp>
      <p:pic>
        <p:nvPicPr>
          <p:cNvPr id="1026" name="Picture 2" descr="r studio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961" y="1340768"/>
            <a:ext cx="4752528" cy="39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9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/>
              <a:t>Bioconductor</a:t>
            </a:r>
            <a:r>
              <a:rPr lang="ko-KR" altLang="en-US" dirty="0"/>
              <a:t>설치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154954" y="1019628"/>
            <a:ext cx="10341646" cy="5145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6088" indent="-166688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112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257300" indent="-155575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113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가장 쉬운 방법은 </a:t>
            </a:r>
            <a:r>
              <a:rPr lang="en-US" altLang="ko-KR" dirty="0"/>
              <a:t>R </a:t>
            </a:r>
            <a:r>
              <a:rPr lang="ko-KR" altLang="en-US" dirty="0"/>
              <a:t>스크립트 파일을 이용 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Source</a:t>
            </a:r>
            <a:r>
              <a:rPr lang="ko-KR" altLang="en-US" dirty="0"/>
              <a:t>안에 </a:t>
            </a:r>
            <a:r>
              <a:rPr lang="en-US" altLang="ko-KR" dirty="0" err="1" smtClean="0"/>
              <a:t>bioconductor</a:t>
            </a:r>
            <a:r>
              <a:rPr lang="ko-KR" altLang="en-US" dirty="0" smtClean="0"/>
              <a:t> </a:t>
            </a:r>
            <a:r>
              <a:rPr lang="ko-KR" altLang="en-US" dirty="0"/>
              <a:t>공식 홈페이지 주소</a:t>
            </a:r>
            <a:r>
              <a:rPr lang="en-US" altLang="ko-KR" dirty="0"/>
              <a:t>("http://bioconductor.org")</a:t>
            </a:r>
            <a:r>
              <a:rPr lang="ko-KR" altLang="en-US" dirty="0"/>
              <a:t>가 </a:t>
            </a:r>
            <a:r>
              <a:rPr lang="ko-KR" altLang="en-US" dirty="0" smtClean="0"/>
              <a:t>나와 있고 </a:t>
            </a:r>
            <a:r>
              <a:rPr lang="ko-KR" altLang="en-US" dirty="0"/>
              <a:t>그 다음에 </a:t>
            </a:r>
            <a:r>
              <a:rPr lang="en-US" altLang="ko-KR" dirty="0" err="1"/>
              <a:t>biocLite.R</a:t>
            </a:r>
            <a:r>
              <a:rPr lang="ko-KR" altLang="en-US" dirty="0"/>
              <a:t>이란 명령어를 실행하면 </a:t>
            </a:r>
            <a:r>
              <a:rPr lang="ko-KR" altLang="en-US" dirty="0" err="1"/>
              <a:t>바이오컨덕터</a:t>
            </a:r>
            <a:r>
              <a:rPr lang="ko-KR" altLang="en-US" dirty="0"/>
              <a:t> 홈페이지에 </a:t>
            </a:r>
            <a:r>
              <a:rPr lang="ko-KR" altLang="en-US" dirty="0" smtClean="0"/>
              <a:t>있는 코드가 실행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여기서 주의할 것은 </a:t>
            </a:r>
            <a:r>
              <a:rPr lang="en-US" altLang="ko-KR" dirty="0"/>
              <a:t>R</a:t>
            </a:r>
            <a:r>
              <a:rPr lang="ko-KR" altLang="en-US" dirty="0"/>
              <a:t>프로그램은 대문자와 소문자를 구분해서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그 다음 </a:t>
            </a:r>
            <a:r>
              <a:rPr lang="en-US" altLang="ko-KR" dirty="0" err="1"/>
              <a:t>biocLite</a:t>
            </a:r>
            <a:r>
              <a:rPr lang="en-US" altLang="ko-KR" dirty="0"/>
              <a:t>()</a:t>
            </a:r>
            <a:r>
              <a:rPr lang="ko-KR" altLang="en-US" dirty="0"/>
              <a:t>를 입력하고 실행하면 </a:t>
            </a:r>
            <a:r>
              <a:rPr lang="en-US" altLang="ko-KR" dirty="0" err="1"/>
              <a:t>Biobase</a:t>
            </a:r>
            <a:r>
              <a:rPr lang="ko-KR" altLang="en-US" dirty="0"/>
              <a:t>를 포함한 </a:t>
            </a:r>
            <a:r>
              <a:rPr lang="en-US" altLang="ko-KR" dirty="0"/>
              <a:t>20</a:t>
            </a:r>
            <a:r>
              <a:rPr lang="ko-KR" altLang="en-US" dirty="0"/>
              <a:t>개의 주요 </a:t>
            </a:r>
            <a:r>
              <a:rPr lang="ko-KR" altLang="en-US" dirty="0" smtClean="0"/>
              <a:t>패키지를 다운로드 </a:t>
            </a:r>
            <a:r>
              <a:rPr lang="ko-KR" altLang="en-US" dirty="0"/>
              <a:t>받고 설치한다</a:t>
            </a:r>
            <a:r>
              <a:rPr lang="en-US" altLang="ko-KR" dirty="0"/>
              <a:t>. </a:t>
            </a:r>
            <a:r>
              <a:rPr lang="ko-KR" altLang="en-US" dirty="0" err="1"/>
              <a:t>설치시간은</a:t>
            </a:r>
            <a:r>
              <a:rPr lang="ko-KR" altLang="en-US" dirty="0"/>
              <a:t> </a:t>
            </a:r>
            <a:r>
              <a:rPr lang="en-US" altLang="ko-KR" dirty="0"/>
              <a:t>5~10</a:t>
            </a:r>
            <a:r>
              <a:rPr lang="ko-KR" altLang="en-US" dirty="0"/>
              <a:t>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809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Bioconductor</a:t>
            </a:r>
            <a:r>
              <a:rPr lang="ko-KR" altLang="en-US" dirty="0" smtClean="0"/>
              <a:t>의 구성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154954" y="1019628"/>
            <a:ext cx="10341646" cy="50736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6088" indent="-166688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112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257300" indent="-155575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113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Software Packages, </a:t>
            </a:r>
            <a:r>
              <a:rPr lang="en-US" altLang="ko-KR" dirty="0" err="1"/>
              <a:t>ExperimentData</a:t>
            </a:r>
            <a:r>
              <a:rPr lang="en-US" altLang="ko-KR" dirty="0"/>
              <a:t> Packages, </a:t>
            </a:r>
            <a:r>
              <a:rPr lang="en-US" altLang="ko-KR" dirty="0" err="1"/>
              <a:t>AnnotationData</a:t>
            </a:r>
            <a:r>
              <a:rPr lang="en-US" altLang="ko-KR" dirty="0"/>
              <a:t> Packages </a:t>
            </a:r>
            <a:r>
              <a:rPr lang="ko-KR" altLang="en-US" dirty="0" smtClean="0"/>
              <a:t>세 개의 </a:t>
            </a:r>
            <a:r>
              <a:rPr lang="ko-KR" altLang="en-US" dirty="0"/>
              <a:t>패키지가 있습니다</a:t>
            </a:r>
            <a:r>
              <a:rPr lang="en-US" altLang="ko-KR" dirty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90328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/>
              <a:t>Software Packages : </a:t>
            </a:r>
            <a:r>
              <a:rPr lang="ko-KR" altLang="en-US" dirty="0"/>
              <a:t>실제 분석에 사용되는 분석 패키지를 담고 있는데 </a:t>
            </a:r>
            <a:r>
              <a:rPr lang="ko-KR" altLang="en-US" dirty="0" smtClean="0"/>
              <a:t>현재 </a:t>
            </a:r>
            <a:r>
              <a:rPr lang="en-US" altLang="ko-KR" dirty="0"/>
              <a:t>400</a:t>
            </a:r>
            <a:r>
              <a:rPr lang="ko-KR" altLang="en-US" dirty="0"/>
              <a:t>여개의 패키지로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90328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 err="1"/>
              <a:t>ExperimentData</a:t>
            </a:r>
            <a:r>
              <a:rPr lang="en-US" altLang="ko-KR" dirty="0"/>
              <a:t> Packages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Affymetrix</a:t>
            </a:r>
            <a:r>
              <a:rPr lang="en-US" altLang="ko-KR" dirty="0" smtClean="0"/>
              <a:t> </a:t>
            </a:r>
            <a:r>
              <a:rPr lang="ko-KR" altLang="en-US" dirty="0"/>
              <a:t>데이터 등 실제 실험에 사용되는 데이터로 구성된 패키지로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60</a:t>
            </a:r>
            <a:r>
              <a:rPr lang="ko-KR" altLang="en-US" dirty="0"/>
              <a:t>여개의 패키지로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903288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 err="1"/>
              <a:t>AnnotationData</a:t>
            </a:r>
            <a:r>
              <a:rPr lang="en-US" altLang="ko-KR" dirty="0"/>
              <a:t> </a:t>
            </a:r>
            <a:r>
              <a:rPr lang="en-US" altLang="ko-KR" dirty="0" smtClean="0"/>
              <a:t>: Annotation</a:t>
            </a:r>
            <a:r>
              <a:rPr lang="en-US" altLang="ko-KR" dirty="0"/>
              <a:t>, CDF, probe </a:t>
            </a:r>
            <a:r>
              <a:rPr lang="ko-KR" altLang="en-US" dirty="0"/>
              <a:t>데이터에 대한 정보를 가지고 있고</a:t>
            </a:r>
            <a:r>
              <a:rPr lang="en-US" altLang="ko-KR" dirty="0"/>
              <a:t>, </a:t>
            </a:r>
            <a:r>
              <a:rPr lang="ko-KR" altLang="en-US" dirty="0"/>
              <a:t>이 패키지들은 </a:t>
            </a:r>
            <a:r>
              <a:rPr lang="ko-KR" altLang="en-US" dirty="0" smtClean="0"/>
              <a:t>유전자의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심볼과 </a:t>
            </a:r>
            <a:r>
              <a:rPr lang="en-US" altLang="ko-KR" dirty="0"/>
              <a:t>chromosome</a:t>
            </a:r>
            <a:r>
              <a:rPr lang="ko-KR" altLang="en-US" dirty="0"/>
              <a:t>의 위치 등에 대한 정보를 </a:t>
            </a:r>
            <a:r>
              <a:rPr lang="ko-KR" altLang="en-US" dirty="0" smtClean="0"/>
              <a:t>갖음</a:t>
            </a:r>
            <a:r>
              <a:rPr lang="en-US" altLang="ko-KR" dirty="0" smtClean="0"/>
              <a:t>. </a:t>
            </a:r>
            <a:r>
              <a:rPr lang="ko-KR" altLang="en-US" dirty="0"/>
              <a:t>현재 </a:t>
            </a:r>
            <a:r>
              <a:rPr lang="en-US" altLang="ko-KR" dirty="0"/>
              <a:t>500</a:t>
            </a:r>
            <a:r>
              <a:rPr lang="ko-KR" altLang="en-US" dirty="0" smtClean="0"/>
              <a:t>여 개의 </a:t>
            </a:r>
            <a:r>
              <a:rPr lang="ko-KR" altLang="en-US" dirty="0"/>
              <a:t>패키지로 구성</a:t>
            </a:r>
            <a:r>
              <a:rPr lang="en-US" altLang="ko-KR" dirty="0"/>
              <a:t>Packages</a:t>
            </a:r>
            <a:r>
              <a:rPr lang="ko-KR" altLang="en-US" dirty="0"/>
              <a:t>로 구성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8918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IRanges</a:t>
            </a:r>
            <a:r>
              <a:rPr lang="en-US" altLang="ko-KR" dirty="0"/>
              <a:t> and </a:t>
            </a:r>
            <a:r>
              <a:rPr lang="en-US" altLang="ko-KR" dirty="0" err="1"/>
              <a:t>GRanges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154954" y="1019629"/>
            <a:ext cx="10341646" cy="1113227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6088" indent="-166688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11213" indent="-166688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257300" indent="-155575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11313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IRanges</a:t>
            </a:r>
            <a:r>
              <a:rPr lang="en-US" altLang="ko-KR" dirty="0" smtClean="0"/>
              <a:t> </a:t>
            </a:r>
            <a:r>
              <a:rPr lang="en-US" altLang="ko-KR" dirty="0"/>
              <a:t>and </a:t>
            </a:r>
            <a:r>
              <a:rPr lang="en-US" altLang="ko-KR" dirty="0" err="1"/>
              <a:t>GRanges</a:t>
            </a:r>
            <a:r>
              <a:rPr lang="en-US" altLang="ko-KR" dirty="0"/>
              <a:t> </a:t>
            </a:r>
            <a:r>
              <a:rPr lang="ko-KR" altLang="en-US" dirty="0"/>
              <a:t>객체는 </a:t>
            </a:r>
            <a:r>
              <a:rPr lang="en-US" altLang="ko-KR" dirty="0"/>
              <a:t>Bioconductor</a:t>
            </a:r>
            <a:r>
              <a:rPr lang="ko-KR" altLang="en-US" dirty="0"/>
              <a:t>의 내부구조를 이루는 핵심요소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IRanges</a:t>
            </a:r>
            <a:r>
              <a:rPr lang="ko-KR" altLang="en-US" dirty="0"/>
              <a:t>은 일반적으로 정수형범위를 정의함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/>
              <a:t>GRanges</a:t>
            </a:r>
            <a:r>
              <a:rPr lang="ko-KR" altLang="en-US" dirty="0"/>
              <a:t>은 </a:t>
            </a:r>
            <a:r>
              <a:rPr lang="en-US" altLang="ko-KR" dirty="0"/>
              <a:t>genome</a:t>
            </a:r>
            <a:r>
              <a:rPr lang="ko-KR" altLang="en-US" dirty="0"/>
              <a:t>에서 </a:t>
            </a:r>
            <a:r>
              <a:rPr lang="ko-KR" altLang="en-US" dirty="0" err="1"/>
              <a:t>특정위치를</a:t>
            </a:r>
            <a:r>
              <a:rPr lang="ko-KR" altLang="en-US" dirty="0"/>
              <a:t> 나타내므로</a:t>
            </a:r>
            <a:r>
              <a:rPr lang="en-US" altLang="ko-KR" dirty="0"/>
              <a:t>, chromosome</a:t>
            </a:r>
            <a:r>
              <a:rPr lang="ko-KR" altLang="en-US" dirty="0"/>
              <a:t>과 </a:t>
            </a:r>
            <a:r>
              <a:rPr lang="en-US" altLang="ko-KR" dirty="0"/>
              <a:t>strand information</a:t>
            </a:r>
            <a:r>
              <a:rPr lang="ko-KR" altLang="en-US" dirty="0"/>
              <a:t>을 포함함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060848"/>
            <a:ext cx="10153128" cy="42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IRanges</a:t>
            </a:r>
            <a:r>
              <a:rPr lang="en-US" altLang="ko-KR" dirty="0"/>
              <a:t> and </a:t>
            </a:r>
            <a:r>
              <a:rPr lang="en-US" altLang="ko-KR" dirty="0" err="1"/>
              <a:t>GRanges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19336" y="6453336"/>
            <a:ext cx="12025336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00" y="1001656"/>
            <a:ext cx="10153128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1183974</TotalTime>
  <Words>754</Words>
  <Application>Microsoft Office PowerPoint</Application>
  <PresentationFormat>와이드스크린</PresentationFormat>
  <Paragraphs>71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Wingdings</vt:lpstr>
      <vt:lpstr>맑은 고딕</vt:lpstr>
      <vt:lpstr>Arial</vt:lpstr>
      <vt:lpstr>디자인 사용자 지정</vt:lpstr>
      <vt:lpstr>PowerPoint 프레젠테이션</vt:lpstr>
      <vt:lpstr>Bioconductor 소개</vt:lpstr>
      <vt:lpstr> Bioconductor 공식 홈페이지 (http://www.bioconductor.org/)</vt:lpstr>
      <vt:lpstr> Bioconductor의 기본언어 R</vt:lpstr>
      <vt:lpstr> R의 설치 및 실행</vt:lpstr>
      <vt:lpstr> Bioconductor설치</vt:lpstr>
      <vt:lpstr> Bioconductor의 구성</vt:lpstr>
      <vt:lpstr> IRanges and GRanges</vt:lpstr>
      <vt:lpstr> IRanges and GRanges</vt:lpstr>
      <vt:lpstr> IRanges and GRanges</vt:lpstr>
      <vt:lpstr> IRanges and GRanges</vt:lpstr>
      <vt:lpstr>GRanges operations related to gene model, TSS, and promoter region identification</vt:lpstr>
      <vt:lpstr>Importing NGS data into Bioconductor</vt:lpstr>
      <vt:lpstr>How to import NGS data using Rsamtools</vt:lpstr>
      <vt:lpstr>GenomicAlignments</vt:lpstr>
      <vt:lpstr>NGS read counting</vt:lpstr>
      <vt:lpstr>NGS read counting</vt:lpstr>
      <vt:lpstr>Gene set analysis</vt:lpstr>
      <vt:lpstr>Gene set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jeongbin</dc:creator>
  <cp:lastModifiedBy>Y.G JI</cp:lastModifiedBy>
  <cp:revision>789</cp:revision>
  <dcterms:created xsi:type="dcterms:W3CDTF">2013-07-23T12:18:54Z</dcterms:created>
  <dcterms:modified xsi:type="dcterms:W3CDTF">2016-09-21T12:54:20Z</dcterms:modified>
</cp:coreProperties>
</file>